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569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948577"/>
            <a:ext cx="7477601" cy="1916430"/>
          </a:xfrm>
          <a:prstGeom prst="rect">
            <a:avLst/>
          </a:prstGeom>
          <a:noFill/>
          <a:ln/>
        </p:spPr>
        <p:txBody>
          <a:bodyPr wrap="square" rtlCol="0" anchor="t"/>
          <a:lstStyle/>
          <a:p>
            <a:pPr marL="0" indent="0">
              <a:lnSpc>
                <a:spcPts val="7545"/>
              </a:lnSpc>
              <a:buNone/>
            </a:pPr>
            <a:r>
              <a:rPr lang="en-US" sz="6036" b="1" kern="0" spc="-60" dirty="0">
                <a:solidFill>
                  <a:srgbClr val="000000"/>
                </a:solidFill>
                <a:latin typeface="Montserrat" pitchFamily="34" charset="0"/>
                <a:ea typeface="Montserrat" pitchFamily="34" charset="-122"/>
                <a:cs typeface="Montserrat" pitchFamily="34" charset="-120"/>
              </a:rPr>
              <a:t>Smart Parking System</a:t>
            </a:r>
            <a:endParaRPr lang="en-US" sz="6036" dirty="0"/>
          </a:p>
        </p:txBody>
      </p:sp>
      <p:sp>
        <p:nvSpPr>
          <p:cNvPr id="6" name="Text 3"/>
          <p:cNvSpPr/>
          <p:nvPr/>
        </p:nvSpPr>
        <p:spPr>
          <a:xfrm>
            <a:off x="833199" y="4198263"/>
            <a:ext cx="7477601" cy="333256"/>
          </a:xfrm>
          <a:prstGeom prst="rect">
            <a:avLst/>
          </a:prstGeom>
          <a:noFill/>
          <a:ln/>
        </p:spPr>
        <p:txBody>
          <a:bodyPr wrap="non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Done by,</a:t>
            </a:r>
            <a:endParaRPr lang="en-US" sz="1750" dirty="0"/>
          </a:p>
        </p:txBody>
      </p:sp>
      <p:sp>
        <p:nvSpPr>
          <p:cNvPr id="7" name="Text 4"/>
          <p:cNvSpPr/>
          <p:nvPr/>
        </p:nvSpPr>
        <p:spPr>
          <a:xfrm>
            <a:off x="833199" y="4781431"/>
            <a:ext cx="7477601" cy="333256"/>
          </a:xfrm>
          <a:prstGeom prst="rect">
            <a:avLst/>
          </a:prstGeom>
          <a:noFill/>
          <a:ln/>
        </p:spPr>
        <p:txBody>
          <a:bodyPr wrap="non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AAKIL SHIHAF V </a:t>
            </a:r>
            <a:r>
              <a:rPr lang="en-US" sz="1750" b="1" i="1" dirty="0">
                <a:solidFill>
                  <a:srgbClr val="3D3838"/>
                </a:solidFill>
                <a:latin typeface="Source Sans Pro" pitchFamily="34" charset="0"/>
                <a:ea typeface="Source Sans Pro" pitchFamily="34" charset="-122"/>
                <a:cs typeface="Source Sans Pro" pitchFamily="34" charset="-120"/>
              </a:rPr>
              <a:t>(210701004)</a:t>
            </a:r>
            <a:endParaRPr lang="en-US" sz="1750" dirty="0"/>
          </a:p>
        </p:txBody>
      </p:sp>
      <p:sp>
        <p:nvSpPr>
          <p:cNvPr id="8" name="Text 5"/>
          <p:cNvSpPr/>
          <p:nvPr/>
        </p:nvSpPr>
        <p:spPr>
          <a:xfrm>
            <a:off x="833199" y="5364599"/>
            <a:ext cx="7477601" cy="333256"/>
          </a:xfrm>
          <a:prstGeom prst="rect">
            <a:avLst/>
          </a:prstGeom>
          <a:noFill/>
          <a:ln/>
        </p:spPr>
        <p:txBody>
          <a:bodyPr wrap="non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AAKASH A </a:t>
            </a:r>
            <a:r>
              <a:rPr lang="en-US" sz="1750" b="1" i="1" dirty="0">
                <a:solidFill>
                  <a:srgbClr val="3D3838"/>
                </a:solidFill>
                <a:latin typeface="Source Sans Pro" pitchFamily="34" charset="0"/>
                <a:ea typeface="Source Sans Pro" pitchFamily="34" charset="-122"/>
                <a:cs typeface="Source Sans Pro" pitchFamily="34" charset="-120"/>
              </a:rPr>
              <a:t>(210701002)</a:t>
            </a:r>
            <a:endParaRPr lang="en-US" sz="1750" dirty="0"/>
          </a:p>
        </p:txBody>
      </p:sp>
      <p:sp>
        <p:nvSpPr>
          <p:cNvPr id="9" name="Text 6"/>
          <p:cNvSpPr/>
          <p:nvPr/>
        </p:nvSpPr>
        <p:spPr>
          <a:xfrm>
            <a:off x="833199" y="5947767"/>
            <a:ext cx="7477601" cy="333256"/>
          </a:xfrm>
          <a:prstGeom prst="rect">
            <a:avLst/>
          </a:prstGeom>
          <a:noFill/>
          <a:ln/>
        </p:spPr>
        <p:txBody>
          <a:bodyPr wrap="non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ASHIK MOHAMMED Y</a:t>
            </a:r>
            <a:r>
              <a:rPr lang="en-US" sz="1750" b="1" i="1" dirty="0">
                <a:solidFill>
                  <a:srgbClr val="3D3838"/>
                </a:solidFill>
                <a:latin typeface="Source Sans Pro" pitchFamily="34" charset="0"/>
                <a:ea typeface="Source Sans Pro" pitchFamily="34" charset="-122"/>
                <a:cs typeface="Source Sans Pro" pitchFamily="34" charset="-120"/>
              </a:rPr>
              <a:t> (210701035)</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517696" y="1555552"/>
            <a:ext cx="5627608"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Problem Statement</a:t>
            </a:r>
            <a:endParaRPr lang="en-US" sz="4374" dirty="0"/>
          </a:p>
        </p:txBody>
      </p:sp>
      <p:sp>
        <p:nvSpPr>
          <p:cNvPr id="7" name="Shape 4"/>
          <p:cNvSpPr/>
          <p:nvPr/>
        </p:nvSpPr>
        <p:spPr>
          <a:xfrm>
            <a:off x="2517696" y="2756773"/>
            <a:ext cx="499943" cy="499943"/>
          </a:xfrm>
          <a:prstGeom prst="roundRect">
            <a:avLst>
              <a:gd name="adj" fmla="val 26667"/>
            </a:avLst>
          </a:prstGeom>
          <a:solidFill>
            <a:srgbClr val="EDEDED"/>
          </a:solidFill>
          <a:ln/>
        </p:spPr>
      </p:sp>
      <p:sp>
        <p:nvSpPr>
          <p:cNvPr id="8" name="Text 5"/>
          <p:cNvSpPr/>
          <p:nvPr/>
        </p:nvSpPr>
        <p:spPr>
          <a:xfrm>
            <a:off x="2703909" y="2798445"/>
            <a:ext cx="127397" cy="416481"/>
          </a:xfrm>
          <a:prstGeom prst="rect">
            <a:avLst/>
          </a:prstGeom>
          <a:noFill/>
          <a:ln/>
        </p:spPr>
        <p:txBody>
          <a:bodyPr wrap="none" rtlCol="0" anchor="t"/>
          <a:lstStyle/>
          <a:p>
            <a:pPr marL="0" indent="0" algn="ctr">
              <a:lnSpc>
                <a:spcPts val="3281"/>
              </a:lnSpc>
              <a:buNone/>
            </a:pPr>
            <a:r>
              <a:rPr lang="en-US" sz="2624" b="1" kern="0" spc="-26" dirty="0">
                <a:solidFill>
                  <a:srgbClr val="000000"/>
                </a:solidFill>
                <a:latin typeface="Montserrat" pitchFamily="34" charset="0"/>
                <a:ea typeface="Montserrat" pitchFamily="34" charset="-122"/>
                <a:cs typeface="Montserrat" pitchFamily="34" charset="-120"/>
              </a:rPr>
              <a:t>1</a:t>
            </a:r>
            <a:endParaRPr lang="en-US" sz="2624" dirty="0"/>
          </a:p>
        </p:txBody>
      </p:sp>
      <p:sp>
        <p:nvSpPr>
          <p:cNvPr id="9" name="Text 6"/>
          <p:cNvSpPr/>
          <p:nvPr/>
        </p:nvSpPr>
        <p:spPr>
          <a:xfrm>
            <a:off x="3239810" y="2833092"/>
            <a:ext cx="2328029" cy="1041559"/>
          </a:xfrm>
          <a:prstGeom prst="rect">
            <a:avLst/>
          </a:prstGeom>
          <a:noFill/>
          <a:ln/>
        </p:spPr>
        <p:txBody>
          <a:bodyPr wrap="squar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Inefficient Parking Utilization</a:t>
            </a:r>
            <a:endParaRPr lang="en-US" sz="2187" dirty="0"/>
          </a:p>
        </p:txBody>
      </p:sp>
      <p:sp>
        <p:nvSpPr>
          <p:cNvPr id="10" name="Text 7"/>
          <p:cNvSpPr/>
          <p:nvPr/>
        </p:nvSpPr>
        <p:spPr>
          <a:xfrm>
            <a:off x="3239810" y="4007882"/>
            <a:ext cx="2328029" cy="2666048"/>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Traditional parking lots often have poor visibility of available spaces, leading to drivers circling endlessly and contributing to increased traffic and emissions.</a:t>
            </a:r>
            <a:endParaRPr lang="en-US" sz="1750" dirty="0"/>
          </a:p>
        </p:txBody>
      </p:sp>
      <p:sp>
        <p:nvSpPr>
          <p:cNvPr id="11" name="Shape 8"/>
          <p:cNvSpPr/>
          <p:nvPr/>
        </p:nvSpPr>
        <p:spPr>
          <a:xfrm>
            <a:off x="5790009" y="2756773"/>
            <a:ext cx="499943" cy="499943"/>
          </a:xfrm>
          <a:prstGeom prst="roundRect">
            <a:avLst>
              <a:gd name="adj" fmla="val 26667"/>
            </a:avLst>
          </a:prstGeom>
          <a:solidFill>
            <a:srgbClr val="EDEDED"/>
          </a:solidFill>
          <a:ln/>
        </p:spPr>
      </p:sp>
      <p:sp>
        <p:nvSpPr>
          <p:cNvPr id="12" name="Text 9"/>
          <p:cNvSpPr/>
          <p:nvPr/>
        </p:nvSpPr>
        <p:spPr>
          <a:xfrm>
            <a:off x="5943243" y="2798445"/>
            <a:ext cx="193358" cy="416481"/>
          </a:xfrm>
          <a:prstGeom prst="rect">
            <a:avLst/>
          </a:prstGeom>
          <a:noFill/>
          <a:ln/>
        </p:spPr>
        <p:txBody>
          <a:bodyPr wrap="none" rtlCol="0" anchor="t"/>
          <a:lstStyle/>
          <a:p>
            <a:pPr marL="0" indent="0" algn="ctr">
              <a:lnSpc>
                <a:spcPts val="3281"/>
              </a:lnSpc>
              <a:buNone/>
            </a:pPr>
            <a:r>
              <a:rPr lang="en-US" sz="2624" b="1" kern="0" spc="-26" dirty="0">
                <a:solidFill>
                  <a:srgbClr val="000000"/>
                </a:solidFill>
                <a:latin typeface="Montserrat" pitchFamily="34" charset="0"/>
                <a:ea typeface="Montserrat" pitchFamily="34" charset="-122"/>
                <a:cs typeface="Montserrat" pitchFamily="34" charset="-120"/>
              </a:rPr>
              <a:t>2</a:t>
            </a:r>
            <a:endParaRPr lang="en-US" sz="2624" dirty="0"/>
          </a:p>
        </p:txBody>
      </p:sp>
      <p:sp>
        <p:nvSpPr>
          <p:cNvPr id="13" name="Text 10"/>
          <p:cNvSpPr/>
          <p:nvPr/>
        </p:nvSpPr>
        <p:spPr>
          <a:xfrm>
            <a:off x="6512123" y="2833092"/>
            <a:ext cx="2328029"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Time Waste</a:t>
            </a:r>
            <a:endParaRPr lang="en-US" sz="2187" dirty="0"/>
          </a:p>
        </p:txBody>
      </p:sp>
      <p:sp>
        <p:nvSpPr>
          <p:cNvPr id="14" name="Text 11"/>
          <p:cNvSpPr/>
          <p:nvPr/>
        </p:nvSpPr>
        <p:spPr>
          <a:xfrm>
            <a:off x="6512123" y="3313509"/>
            <a:ext cx="2328029"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Drivers spend significant time searching for open spots, causing frustration and delays.</a:t>
            </a:r>
            <a:endParaRPr lang="en-US" sz="1750" dirty="0"/>
          </a:p>
        </p:txBody>
      </p:sp>
      <p:sp>
        <p:nvSpPr>
          <p:cNvPr id="15" name="Shape 12"/>
          <p:cNvSpPr/>
          <p:nvPr/>
        </p:nvSpPr>
        <p:spPr>
          <a:xfrm>
            <a:off x="9062323" y="2756773"/>
            <a:ext cx="499943" cy="499943"/>
          </a:xfrm>
          <a:prstGeom prst="roundRect">
            <a:avLst>
              <a:gd name="adj" fmla="val 26667"/>
            </a:avLst>
          </a:prstGeom>
          <a:solidFill>
            <a:srgbClr val="EDEDED"/>
          </a:solidFill>
          <a:ln/>
        </p:spPr>
      </p:sp>
      <p:sp>
        <p:nvSpPr>
          <p:cNvPr id="16" name="Text 13"/>
          <p:cNvSpPr/>
          <p:nvPr/>
        </p:nvSpPr>
        <p:spPr>
          <a:xfrm>
            <a:off x="9215199" y="2798445"/>
            <a:ext cx="194072" cy="416481"/>
          </a:xfrm>
          <a:prstGeom prst="rect">
            <a:avLst/>
          </a:prstGeom>
          <a:noFill/>
          <a:ln/>
        </p:spPr>
        <p:txBody>
          <a:bodyPr wrap="none" rtlCol="0" anchor="t"/>
          <a:lstStyle/>
          <a:p>
            <a:pPr marL="0" indent="0" algn="ctr">
              <a:lnSpc>
                <a:spcPts val="3281"/>
              </a:lnSpc>
              <a:buNone/>
            </a:pPr>
            <a:r>
              <a:rPr lang="en-US" sz="2624" b="1" kern="0" spc="-26" dirty="0">
                <a:solidFill>
                  <a:srgbClr val="000000"/>
                </a:solidFill>
                <a:latin typeface="Montserrat" pitchFamily="34" charset="0"/>
                <a:ea typeface="Montserrat" pitchFamily="34" charset="-122"/>
                <a:cs typeface="Montserrat" pitchFamily="34" charset="-120"/>
              </a:rPr>
              <a:t>3</a:t>
            </a:r>
            <a:endParaRPr lang="en-US" sz="2624" dirty="0"/>
          </a:p>
        </p:txBody>
      </p:sp>
      <p:sp>
        <p:nvSpPr>
          <p:cNvPr id="17" name="Text 14"/>
          <p:cNvSpPr/>
          <p:nvPr/>
        </p:nvSpPr>
        <p:spPr>
          <a:xfrm>
            <a:off x="9784437" y="2833092"/>
            <a:ext cx="2328029"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Revenue Losses</a:t>
            </a:r>
            <a:endParaRPr lang="en-US" sz="2187" dirty="0"/>
          </a:p>
        </p:txBody>
      </p:sp>
      <p:sp>
        <p:nvSpPr>
          <p:cNvPr id="18" name="Text 15"/>
          <p:cNvSpPr/>
          <p:nvPr/>
        </p:nvSpPr>
        <p:spPr>
          <a:xfrm>
            <a:off x="9784437" y="3313509"/>
            <a:ext cx="2328029" cy="1999536"/>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Parking lot operators miss out on potential revenue due to inefficient space management and lack of real-time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2135981"/>
            <a:ext cx="6955036"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Existing Parking System</a:t>
            </a:r>
            <a:endParaRPr lang="en-US" sz="4374" dirty="0"/>
          </a:p>
        </p:txBody>
      </p:sp>
      <p:sp>
        <p:nvSpPr>
          <p:cNvPr id="5" name="Text 3"/>
          <p:cNvSpPr/>
          <p:nvPr/>
        </p:nvSpPr>
        <p:spPr>
          <a:xfrm>
            <a:off x="2517696" y="3163610"/>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Manual Monitoring</a:t>
            </a:r>
            <a:endParaRPr lang="en-US" sz="2187" dirty="0"/>
          </a:p>
        </p:txBody>
      </p:sp>
      <p:sp>
        <p:nvSpPr>
          <p:cNvPr id="6" name="Text 4"/>
          <p:cNvSpPr/>
          <p:nvPr/>
        </p:nvSpPr>
        <p:spPr>
          <a:xfrm>
            <a:off x="2517696" y="3844052"/>
            <a:ext cx="9594890" cy="666512"/>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Parking lot attendants visually monitor spaces and direct drivers, which is labor-intensive and prone to human error. Along with this, it makes the whole environment more stressful during peak hours.</a:t>
            </a:r>
            <a:endParaRPr lang="en-US" sz="1750" dirty="0"/>
          </a:p>
        </p:txBody>
      </p:sp>
      <p:sp>
        <p:nvSpPr>
          <p:cNvPr id="7" name="Text 5"/>
          <p:cNvSpPr/>
          <p:nvPr/>
        </p:nvSpPr>
        <p:spPr>
          <a:xfrm>
            <a:off x="2517696" y="4760476"/>
            <a:ext cx="9594890"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current parking system primarily consists of conventional parking lots, metered parking spaces, and parking garages managed through manual ticketing or payment processes. These systems often lack real-time monitoring of parking availability, making it challenging for drivers to locate vacant spots efficiently.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2183249"/>
            <a:ext cx="9279017"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Proposed Smart Parking System</a:t>
            </a:r>
            <a:endParaRPr lang="en-US" sz="4374" dirty="0"/>
          </a:p>
        </p:txBody>
      </p:sp>
      <p:sp>
        <p:nvSpPr>
          <p:cNvPr id="5" name="Shape 3"/>
          <p:cNvSpPr/>
          <p:nvPr/>
        </p:nvSpPr>
        <p:spPr>
          <a:xfrm>
            <a:off x="2517696" y="3321963"/>
            <a:ext cx="9594890" cy="2724269"/>
          </a:xfrm>
          <a:prstGeom prst="roundRect">
            <a:avLst>
              <a:gd name="adj" fmla="val 4894"/>
            </a:avLst>
          </a:prstGeom>
          <a:solidFill>
            <a:srgbClr val="EDEDED"/>
          </a:solidFill>
          <a:ln/>
        </p:spPr>
      </p:sp>
      <p:sp>
        <p:nvSpPr>
          <p:cNvPr id="6" name="Text 4"/>
          <p:cNvSpPr/>
          <p:nvPr/>
        </p:nvSpPr>
        <p:spPr>
          <a:xfrm>
            <a:off x="2739866" y="3544133"/>
            <a:ext cx="3619857"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Usage of Sensor Network</a:t>
            </a:r>
            <a:endParaRPr lang="en-US" sz="2187" dirty="0"/>
          </a:p>
        </p:txBody>
      </p:sp>
      <p:sp>
        <p:nvSpPr>
          <p:cNvPr id="7" name="Text 5"/>
          <p:cNvSpPr/>
          <p:nvPr/>
        </p:nvSpPr>
        <p:spPr>
          <a:xfrm>
            <a:off x="2739866" y="4024551"/>
            <a:ext cx="9150548" cy="999768"/>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We make use of highly accurate IR(Infra-Red Sensors) to detect entering vehicles and leaving vehicles. Strategically placed sensors detect vehicle presence and availability in real-time, providing a comprehensive view of the parking lot.</a:t>
            </a:r>
            <a:endParaRPr lang="en-US" sz="1750" dirty="0"/>
          </a:p>
        </p:txBody>
      </p:sp>
      <p:sp>
        <p:nvSpPr>
          <p:cNvPr id="8" name="Text 6"/>
          <p:cNvSpPr/>
          <p:nvPr/>
        </p:nvSpPr>
        <p:spPr>
          <a:xfrm>
            <a:off x="2739866" y="5157549"/>
            <a:ext cx="9150548" cy="666512"/>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We make use of this Sensor network to operate a servo motor powered barricade, to regulate parking along with an LCD display to show the real time parking slots available for the users.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3209568" y="523042"/>
            <a:ext cx="5004911" cy="594241"/>
          </a:xfrm>
          <a:prstGeom prst="rect">
            <a:avLst/>
          </a:prstGeom>
          <a:noFill/>
          <a:ln/>
        </p:spPr>
        <p:txBody>
          <a:bodyPr wrap="none" rtlCol="0" anchor="t"/>
          <a:lstStyle/>
          <a:p>
            <a:pPr marL="0" indent="0">
              <a:lnSpc>
                <a:spcPts val="4679"/>
              </a:lnSpc>
              <a:buNone/>
            </a:pPr>
            <a:r>
              <a:rPr lang="en-US" sz="3743" b="1" kern="0" spc="-37" dirty="0">
                <a:solidFill>
                  <a:srgbClr val="000000"/>
                </a:solidFill>
                <a:latin typeface="Montserrat" pitchFamily="34" charset="0"/>
                <a:ea typeface="Montserrat" pitchFamily="34" charset="-122"/>
                <a:cs typeface="Montserrat" pitchFamily="34" charset="-120"/>
              </a:rPr>
              <a:t>System Architecture</a:t>
            </a:r>
            <a:endParaRPr lang="en-US" sz="3743" dirty="0"/>
          </a:p>
        </p:txBody>
      </p:sp>
      <p:pic>
        <p:nvPicPr>
          <p:cNvPr id="5" name="Image 0" descr="preencoded.png"/>
          <p:cNvPicPr>
            <a:picLocks noChangeAspect="1"/>
          </p:cNvPicPr>
          <p:nvPr/>
        </p:nvPicPr>
        <p:blipFill>
          <a:blip r:embed="rId3"/>
          <a:stretch>
            <a:fillRect/>
          </a:stretch>
        </p:blipFill>
        <p:spPr>
          <a:xfrm>
            <a:off x="4342805" y="1497568"/>
            <a:ext cx="5944672" cy="2974658"/>
          </a:xfrm>
          <a:prstGeom prst="rect">
            <a:avLst/>
          </a:prstGeom>
        </p:spPr>
      </p:pic>
      <p:sp>
        <p:nvSpPr>
          <p:cNvPr id="6" name="Text 3"/>
          <p:cNvSpPr/>
          <p:nvPr/>
        </p:nvSpPr>
        <p:spPr>
          <a:xfrm>
            <a:off x="3209568" y="4686062"/>
            <a:ext cx="8211145" cy="304205"/>
          </a:xfrm>
          <a:prstGeom prst="rect">
            <a:avLst/>
          </a:prstGeom>
          <a:noFill/>
          <a:ln/>
        </p:spPr>
        <p:txBody>
          <a:bodyPr wrap="none" rtlCol="0" anchor="t"/>
          <a:lstStyle/>
          <a:p>
            <a:pPr marL="0" indent="0" algn="ctr">
              <a:lnSpc>
                <a:spcPts val="2396"/>
              </a:lnSpc>
              <a:buNone/>
            </a:pPr>
            <a:r>
              <a:rPr lang="en-US" sz="1497" b="1" dirty="0">
                <a:solidFill>
                  <a:srgbClr val="3D3838"/>
                </a:solidFill>
                <a:latin typeface="Source Sans Pro" pitchFamily="34" charset="0"/>
                <a:ea typeface="Source Sans Pro" pitchFamily="34" charset="-122"/>
                <a:cs typeface="Source Sans Pro" pitchFamily="34" charset="-120"/>
              </a:rPr>
              <a:t>Circuit Diagram</a:t>
            </a:r>
            <a:endParaRPr lang="en-US" sz="1497" dirty="0"/>
          </a:p>
        </p:txBody>
      </p:sp>
      <p:pic>
        <p:nvPicPr>
          <p:cNvPr id="7" name="Image 1" descr="preencoded.png"/>
          <p:cNvPicPr>
            <a:picLocks noChangeAspect="1"/>
          </p:cNvPicPr>
          <p:nvPr/>
        </p:nvPicPr>
        <p:blipFill>
          <a:blip r:embed="rId4"/>
          <a:stretch>
            <a:fillRect/>
          </a:stretch>
        </p:blipFill>
        <p:spPr>
          <a:xfrm>
            <a:off x="3209568" y="5204103"/>
            <a:ext cx="2737009" cy="760571"/>
          </a:xfrm>
          <a:prstGeom prst="rect">
            <a:avLst/>
          </a:prstGeom>
        </p:spPr>
      </p:pic>
      <p:sp>
        <p:nvSpPr>
          <p:cNvPr id="8" name="Text 4"/>
          <p:cNvSpPr/>
          <p:nvPr/>
        </p:nvSpPr>
        <p:spPr>
          <a:xfrm>
            <a:off x="3399711" y="6249829"/>
            <a:ext cx="2356723" cy="297061"/>
          </a:xfrm>
          <a:prstGeom prst="rect">
            <a:avLst/>
          </a:prstGeom>
          <a:noFill/>
          <a:ln/>
        </p:spPr>
        <p:txBody>
          <a:bodyPr wrap="none" rtlCol="0" anchor="t"/>
          <a:lstStyle/>
          <a:p>
            <a:pPr marL="0" indent="0" algn="l">
              <a:lnSpc>
                <a:spcPts val="2340"/>
              </a:lnSpc>
              <a:buNone/>
            </a:pPr>
            <a:r>
              <a:rPr lang="en-US" sz="1872" b="1" kern="0" spc="-19" dirty="0">
                <a:solidFill>
                  <a:srgbClr val="000000"/>
                </a:solidFill>
                <a:latin typeface="Montserrat" pitchFamily="34" charset="0"/>
                <a:ea typeface="Montserrat" pitchFamily="34" charset="-122"/>
                <a:cs typeface="Montserrat" pitchFamily="34" charset="-120"/>
              </a:rPr>
              <a:t>Sensor Network</a:t>
            </a:r>
            <a:endParaRPr lang="en-US" sz="1872" dirty="0"/>
          </a:p>
        </p:txBody>
      </p:sp>
      <p:sp>
        <p:nvSpPr>
          <p:cNvPr id="9" name="Text 5"/>
          <p:cNvSpPr/>
          <p:nvPr/>
        </p:nvSpPr>
        <p:spPr>
          <a:xfrm>
            <a:off x="3399711" y="6660952"/>
            <a:ext cx="2356723" cy="855464"/>
          </a:xfrm>
          <a:prstGeom prst="rect">
            <a:avLst/>
          </a:prstGeom>
          <a:noFill/>
          <a:ln/>
        </p:spPr>
        <p:txBody>
          <a:bodyPr wrap="square" rtlCol="0" anchor="t"/>
          <a:lstStyle/>
          <a:p>
            <a:pPr marL="0" indent="0" algn="l">
              <a:lnSpc>
                <a:spcPts val="2246"/>
              </a:lnSpc>
              <a:buNone/>
            </a:pPr>
            <a:r>
              <a:rPr lang="en-US" sz="1497" dirty="0">
                <a:solidFill>
                  <a:srgbClr val="3D3838"/>
                </a:solidFill>
                <a:latin typeface="Source Sans Pro" pitchFamily="34" charset="0"/>
                <a:ea typeface="Source Sans Pro" pitchFamily="34" charset="-122"/>
                <a:cs typeface="Source Sans Pro" pitchFamily="34" charset="-120"/>
              </a:rPr>
              <a:t>IR sensors detect vehicle presence and availability in parking spaces.</a:t>
            </a:r>
            <a:endParaRPr lang="en-US" sz="1497" dirty="0"/>
          </a:p>
        </p:txBody>
      </p:sp>
      <p:pic>
        <p:nvPicPr>
          <p:cNvPr id="10" name="Image 2" descr="preencoded.png"/>
          <p:cNvPicPr>
            <a:picLocks noChangeAspect="1"/>
          </p:cNvPicPr>
          <p:nvPr/>
        </p:nvPicPr>
        <p:blipFill>
          <a:blip r:embed="rId5"/>
          <a:stretch>
            <a:fillRect/>
          </a:stretch>
        </p:blipFill>
        <p:spPr>
          <a:xfrm>
            <a:off x="5946577" y="5204103"/>
            <a:ext cx="2737009" cy="760571"/>
          </a:xfrm>
          <a:prstGeom prst="rect">
            <a:avLst/>
          </a:prstGeom>
        </p:spPr>
      </p:pic>
      <p:sp>
        <p:nvSpPr>
          <p:cNvPr id="11" name="Text 6"/>
          <p:cNvSpPr/>
          <p:nvPr/>
        </p:nvSpPr>
        <p:spPr>
          <a:xfrm>
            <a:off x="6136719" y="6249829"/>
            <a:ext cx="2356723" cy="297061"/>
          </a:xfrm>
          <a:prstGeom prst="rect">
            <a:avLst/>
          </a:prstGeom>
          <a:noFill/>
          <a:ln/>
        </p:spPr>
        <p:txBody>
          <a:bodyPr wrap="none" rtlCol="0" anchor="t"/>
          <a:lstStyle/>
          <a:p>
            <a:pPr marL="0" indent="0" algn="l">
              <a:lnSpc>
                <a:spcPts val="2340"/>
              </a:lnSpc>
              <a:buNone/>
            </a:pPr>
            <a:r>
              <a:rPr lang="en-US" sz="1872" b="1" kern="0" spc="-19" dirty="0">
                <a:solidFill>
                  <a:srgbClr val="000000"/>
                </a:solidFill>
                <a:latin typeface="Montserrat" pitchFamily="34" charset="0"/>
                <a:ea typeface="Montserrat" pitchFamily="34" charset="-122"/>
                <a:cs typeface="Montserrat" pitchFamily="34" charset="-120"/>
              </a:rPr>
              <a:t>Data Collection</a:t>
            </a:r>
            <a:endParaRPr lang="en-US" sz="1872" dirty="0"/>
          </a:p>
        </p:txBody>
      </p:sp>
      <p:sp>
        <p:nvSpPr>
          <p:cNvPr id="12" name="Text 7"/>
          <p:cNvSpPr/>
          <p:nvPr/>
        </p:nvSpPr>
        <p:spPr>
          <a:xfrm>
            <a:off x="6136719" y="6660952"/>
            <a:ext cx="2356723" cy="855464"/>
          </a:xfrm>
          <a:prstGeom prst="rect">
            <a:avLst/>
          </a:prstGeom>
          <a:noFill/>
          <a:ln/>
        </p:spPr>
        <p:txBody>
          <a:bodyPr wrap="square" rtlCol="0" anchor="t"/>
          <a:lstStyle/>
          <a:p>
            <a:pPr marL="0" indent="0" algn="l">
              <a:lnSpc>
                <a:spcPts val="2246"/>
              </a:lnSpc>
              <a:buNone/>
            </a:pPr>
            <a:r>
              <a:rPr lang="en-US" sz="1497" dirty="0">
                <a:solidFill>
                  <a:srgbClr val="3D3838"/>
                </a:solidFill>
                <a:latin typeface="Source Sans Pro" pitchFamily="34" charset="0"/>
                <a:ea typeface="Source Sans Pro" pitchFamily="34" charset="-122"/>
                <a:cs typeface="Source Sans Pro" pitchFamily="34" charset="-120"/>
              </a:rPr>
              <a:t>Sensor data is transmitted to a central processing unit, such as an Arduino Uno.</a:t>
            </a:r>
            <a:endParaRPr lang="en-US" sz="1497" dirty="0"/>
          </a:p>
        </p:txBody>
      </p:sp>
      <p:pic>
        <p:nvPicPr>
          <p:cNvPr id="13" name="Image 3" descr="preencoded.png"/>
          <p:cNvPicPr>
            <a:picLocks noChangeAspect="1"/>
          </p:cNvPicPr>
          <p:nvPr/>
        </p:nvPicPr>
        <p:blipFill>
          <a:blip r:embed="rId6"/>
          <a:stretch>
            <a:fillRect/>
          </a:stretch>
        </p:blipFill>
        <p:spPr>
          <a:xfrm>
            <a:off x="8683585" y="5204103"/>
            <a:ext cx="2737128" cy="760571"/>
          </a:xfrm>
          <a:prstGeom prst="rect">
            <a:avLst/>
          </a:prstGeom>
        </p:spPr>
      </p:pic>
      <p:sp>
        <p:nvSpPr>
          <p:cNvPr id="14" name="Text 8"/>
          <p:cNvSpPr/>
          <p:nvPr/>
        </p:nvSpPr>
        <p:spPr>
          <a:xfrm>
            <a:off x="8873728" y="6249829"/>
            <a:ext cx="2356842" cy="297061"/>
          </a:xfrm>
          <a:prstGeom prst="rect">
            <a:avLst/>
          </a:prstGeom>
          <a:noFill/>
          <a:ln/>
        </p:spPr>
        <p:txBody>
          <a:bodyPr wrap="none" rtlCol="0" anchor="t"/>
          <a:lstStyle/>
          <a:p>
            <a:pPr marL="0" indent="0" algn="l">
              <a:lnSpc>
                <a:spcPts val="2340"/>
              </a:lnSpc>
              <a:buNone/>
            </a:pPr>
            <a:r>
              <a:rPr lang="en-US" sz="1872" b="1" kern="0" spc="-19" dirty="0">
                <a:solidFill>
                  <a:srgbClr val="000000"/>
                </a:solidFill>
                <a:latin typeface="Montserrat" pitchFamily="34" charset="0"/>
                <a:ea typeface="Montserrat" pitchFamily="34" charset="-122"/>
                <a:cs typeface="Montserrat" pitchFamily="34" charset="-120"/>
              </a:rPr>
              <a:t>User Interface</a:t>
            </a:r>
            <a:endParaRPr lang="en-US" sz="1872" dirty="0"/>
          </a:p>
        </p:txBody>
      </p:sp>
      <p:sp>
        <p:nvSpPr>
          <p:cNvPr id="15" name="Text 9"/>
          <p:cNvSpPr/>
          <p:nvPr/>
        </p:nvSpPr>
        <p:spPr>
          <a:xfrm>
            <a:off x="8873728" y="6660952"/>
            <a:ext cx="2356842" cy="855464"/>
          </a:xfrm>
          <a:prstGeom prst="rect">
            <a:avLst/>
          </a:prstGeom>
          <a:noFill/>
          <a:ln/>
        </p:spPr>
        <p:txBody>
          <a:bodyPr wrap="square" rtlCol="0" anchor="t"/>
          <a:lstStyle/>
          <a:p>
            <a:pPr marL="0" indent="0" algn="l">
              <a:lnSpc>
                <a:spcPts val="2246"/>
              </a:lnSpc>
              <a:buNone/>
            </a:pPr>
            <a:r>
              <a:rPr lang="en-US" sz="1497" dirty="0">
                <a:solidFill>
                  <a:srgbClr val="3D3838"/>
                </a:solidFill>
                <a:latin typeface="Source Sans Pro" pitchFamily="34" charset="0"/>
                <a:ea typeface="Source Sans Pro" pitchFamily="34" charset="-122"/>
                <a:cs typeface="Source Sans Pro" pitchFamily="34" charset="-120"/>
              </a:rPr>
              <a:t>A 16x2 LCD with I2C display provides real-time information to drivers.</a:t>
            </a:r>
            <a:endParaRPr lang="en-US" sz="149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2085380"/>
            <a:ext cx="6646783"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Hardware Components</a:t>
            </a:r>
            <a:endParaRPr lang="en-US" sz="4374" dirty="0"/>
          </a:p>
        </p:txBody>
      </p:sp>
      <p:pic>
        <p:nvPicPr>
          <p:cNvPr id="5" name="Image 0" descr="preencoded.png"/>
          <p:cNvPicPr>
            <a:picLocks noChangeAspect="1"/>
          </p:cNvPicPr>
          <p:nvPr/>
        </p:nvPicPr>
        <p:blipFill>
          <a:blip r:embed="rId3"/>
          <a:stretch>
            <a:fillRect/>
          </a:stretch>
        </p:blipFill>
        <p:spPr>
          <a:xfrm>
            <a:off x="2517696" y="3224093"/>
            <a:ext cx="537091" cy="537091"/>
          </a:xfrm>
          <a:prstGeom prst="rect">
            <a:avLst/>
          </a:prstGeom>
        </p:spPr>
      </p:pic>
      <p:sp>
        <p:nvSpPr>
          <p:cNvPr id="6" name="Text 3"/>
          <p:cNvSpPr/>
          <p:nvPr/>
        </p:nvSpPr>
        <p:spPr>
          <a:xfrm>
            <a:off x="2517696" y="3983355"/>
            <a:ext cx="2148721"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Arduino Uno</a:t>
            </a:r>
            <a:endParaRPr lang="en-US" sz="2187" dirty="0"/>
          </a:p>
        </p:txBody>
      </p:sp>
      <p:sp>
        <p:nvSpPr>
          <p:cNvPr id="7" name="Text 4"/>
          <p:cNvSpPr/>
          <p:nvPr/>
        </p:nvSpPr>
        <p:spPr>
          <a:xfrm>
            <a:off x="2517696" y="4463772"/>
            <a:ext cx="2148721" cy="1333024"/>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microcontroller that processes sensor data and coordinates system operations.</a:t>
            </a:r>
            <a:endParaRPr lang="en-US" sz="1750" dirty="0"/>
          </a:p>
        </p:txBody>
      </p:sp>
      <p:pic>
        <p:nvPicPr>
          <p:cNvPr id="8" name="Image 1" descr="preencoded.png"/>
          <p:cNvPicPr>
            <a:picLocks noChangeAspect="1"/>
          </p:cNvPicPr>
          <p:nvPr/>
        </p:nvPicPr>
        <p:blipFill>
          <a:blip r:embed="rId4"/>
          <a:stretch>
            <a:fillRect/>
          </a:stretch>
        </p:blipFill>
        <p:spPr>
          <a:xfrm>
            <a:off x="4999673" y="3224093"/>
            <a:ext cx="537210" cy="537210"/>
          </a:xfrm>
          <a:prstGeom prst="rect">
            <a:avLst/>
          </a:prstGeom>
        </p:spPr>
      </p:pic>
      <p:sp>
        <p:nvSpPr>
          <p:cNvPr id="9" name="Text 5"/>
          <p:cNvSpPr/>
          <p:nvPr/>
        </p:nvSpPr>
        <p:spPr>
          <a:xfrm>
            <a:off x="4999673" y="3983474"/>
            <a:ext cx="2148840"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Servo Motor</a:t>
            </a:r>
            <a:endParaRPr lang="en-US" sz="2187" dirty="0"/>
          </a:p>
        </p:txBody>
      </p:sp>
      <p:sp>
        <p:nvSpPr>
          <p:cNvPr id="10" name="Text 6"/>
          <p:cNvSpPr/>
          <p:nvPr/>
        </p:nvSpPr>
        <p:spPr>
          <a:xfrm>
            <a:off x="4999673" y="4463891"/>
            <a:ext cx="2148840" cy="999768"/>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Actuates the parking barrier gates to control vehicle entry and exit.</a:t>
            </a:r>
            <a:endParaRPr lang="en-US" sz="1750" dirty="0"/>
          </a:p>
        </p:txBody>
      </p:sp>
      <p:pic>
        <p:nvPicPr>
          <p:cNvPr id="11" name="Image 2" descr="preencoded.png"/>
          <p:cNvPicPr>
            <a:picLocks noChangeAspect="1"/>
          </p:cNvPicPr>
          <p:nvPr/>
        </p:nvPicPr>
        <p:blipFill>
          <a:blip r:embed="rId5"/>
          <a:stretch>
            <a:fillRect/>
          </a:stretch>
        </p:blipFill>
        <p:spPr>
          <a:xfrm>
            <a:off x="7481768" y="3224093"/>
            <a:ext cx="537091" cy="537091"/>
          </a:xfrm>
          <a:prstGeom prst="rect">
            <a:avLst/>
          </a:prstGeom>
        </p:spPr>
      </p:pic>
      <p:sp>
        <p:nvSpPr>
          <p:cNvPr id="12" name="Text 7"/>
          <p:cNvSpPr/>
          <p:nvPr/>
        </p:nvSpPr>
        <p:spPr>
          <a:xfrm>
            <a:off x="7481768" y="3983355"/>
            <a:ext cx="2148721"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IR Sensors</a:t>
            </a:r>
            <a:endParaRPr lang="en-US" sz="2187" dirty="0"/>
          </a:p>
        </p:txBody>
      </p:sp>
      <p:sp>
        <p:nvSpPr>
          <p:cNvPr id="13" name="Text 8"/>
          <p:cNvSpPr/>
          <p:nvPr/>
        </p:nvSpPr>
        <p:spPr>
          <a:xfrm>
            <a:off x="7481768" y="4463772"/>
            <a:ext cx="2148721" cy="999768"/>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Detect the presence of vehicles in each parking space.</a:t>
            </a:r>
            <a:endParaRPr lang="en-US" sz="1750" dirty="0"/>
          </a:p>
        </p:txBody>
      </p:sp>
      <p:pic>
        <p:nvPicPr>
          <p:cNvPr id="14" name="Image 3" descr="preencoded.png"/>
          <p:cNvPicPr>
            <a:picLocks noChangeAspect="1"/>
          </p:cNvPicPr>
          <p:nvPr/>
        </p:nvPicPr>
        <p:blipFill>
          <a:blip r:embed="rId6"/>
          <a:stretch>
            <a:fillRect/>
          </a:stretch>
        </p:blipFill>
        <p:spPr>
          <a:xfrm>
            <a:off x="9963745" y="3224093"/>
            <a:ext cx="537210" cy="537210"/>
          </a:xfrm>
          <a:prstGeom prst="rect">
            <a:avLst/>
          </a:prstGeom>
        </p:spPr>
      </p:pic>
      <p:sp>
        <p:nvSpPr>
          <p:cNvPr id="15" name="Text 9"/>
          <p:cNvSpPr/>
          <p:nvPr/>
        </p:nvSpPr>
        <p:spPr>
          <a:xfrm>
            <a:off x="9963745" y="3983474"/>
            <a:ext cx="2148840" cy="694373"/>
          </a:xfrm>
          <a:prstGeom prst="rect">
            <a:avLst/>
          </a:prstGeom>
          <a:noFill/>
          <a:ln/>
        </p:spPr>
        <p:txBody>
          <a:bodyPr wrap="squar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16x2 LCD with I2C</a:t>
            </a:r>
            <a:endParaRPr lang="en-US" sz="2187" dirty="0"/>
          </a:p>
        </p:txBody>
      </p:sp>
      <p:sp>
        <p:nvSpPr>
          <p:cNvPr id="16" name="Text 10"/>
          <p:cNvSpPr/>
          <p:nvPr/>
        </p:nvSpPr>
        <p:spPr>
          <a:xfrm>
            <a:off x="9963745" y="4811077"/>
            <a:ext cx="2148840" cy="1333024"/>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Displays real-time parking availability and guidance information for drivers.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934414"/>
            <a:ext cx="5554980"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Conclusion</a:t>
            </a:r>
            <a:endParaRPr lang="en-US" sz="4374" dirty="0"/>
          </a:p>
        </p:txBody>
      </p:sp>
      <p:sp>
        <p:nvSpPr>
          <p:cNvPr id="6" name="Text 3"/>
          <p:cNvSpPr/>
          <p:nvPr/>
        </p:nvSpPr>
        <p:spPr>
          <a:xfrm>
            <a:off x="6319599" y="3962043"/>
            <a:ext cx="7477601"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Smart parking systems offer a comprehensive solution to the challenges faced by traditional parking infrastructure. By leveraging advanced technologies, these systems optimize parking utilization, enhance the driver experience, and provide valuable data to parking lot operators.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Words>
  <Application>Microsoft Office PowerPoint</Application>
  <PresentationFormat>Custom</PresentationFormat>
  <Paragraphs>49</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 NEW</cp:lastModifiedBy>
  <cp:revision>2</cp:revision>
  <dcterms:created xsi:type="dcterms:W3CDTF">2024-05-17T09:38:55Z</dcterms:created>
  <dcterms:modified xsi:type="dcterms:W3CDTF">2024-05-17T04:27:10Z</dcterms:modified>
</cp:coreProperties>
</file>